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79" r:id="rId6"/>
    <p:sldId id="278" r:id="rId7"/>
    <p:sldId id="280" r:id="rId8"/>
    <p:sldId id="281" r:id="rId9"/>
    <p:sldId id="289" r:id="rId10"/>
    <p:sldId id="291" r:id="rId11"/>
    <p:sldId id="282" r:id="rId12"/>
    <p:sldId id="290" r:id="rId13"/>
    <p:sldId id="287" r:id="rId14"/>
    <p:sldId id="284" r:id="rId15"/>
    <p:sldId id="285" r:id="rId16"/>
    <p:sldId id="286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87"/>
  </p:normalViewPr>
  <p:slideViewPr>
    <p:cSldViewPr snapToGrid="0" snapToObjects="1">
      <p:cViewPr>
        <p:scale>
          <a:sx n="104" d="100"/>
          <a:sy n="104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D9B39-88CE-A744-8CC2-BFA178F49AC7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14DAE-E103-9743-AE60-680BEC6FA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24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14DAE-E103-9743-AE60-680BEC6FAE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5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14DAE-E103-9743-AE60-680BEC6FAE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1446-A1DB-6042-9F00-1EF85549B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A94AB-80EA-A345-8C3F-AA3229A55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440F7-D0C7-B348-921A-4645F1721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AC5B3-C799-7049-A603-737154E4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92A27-4DF2-DC44-9CA8-A74F4846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2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312A-4FA3-DC44-9368-1CEFE2E1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EC179-79A0-F04C-B9BC-AA50584E9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C7263-77FC-1544-AB11-3B46C844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957E-B575-B446-8A8E-237BA1A8F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6BD1A-1417-1641-BD53-E10C0EF8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4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74F36D-B463-E544-9A64-80144A9A8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0253F-CC8C-634C-80A3-C676EEC88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F350D-911C-7D4E-ABB0-4B068135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C575-3013-B043-85FC-57EF361CD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30AFF-0ECB-0A48-A944-940B92B2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2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E8CC-3780-B146-9723-7A38424E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7437-145A-4942-A519-6240BA672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27B44-649B-0444-97C5-588D2D3F5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0C9BE-023F-654B-BE6A-9734CC260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E920F-AE5A-E748-AC05-06620462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1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1C68-F6DD-2540-8589-3897A2EE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62E0E-235A-454D-94CA-9F8863800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51F1-2B65-4344-9319-893E07BB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D42E-2886-CF4E-A068-C5022E18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56633-5627-5542-A0E5-408A6BA2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2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42B5-982F-9F41-A715-8B17698A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F25E-03E0-D74A-9C17-A019AB9F6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EC79A-F6E5-8446-8409-38312BD42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BAB6A-BB21-724A-A67D-0527D0E0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658BB-50D8-7E46-8FBD-9F0A1392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07751-24E9-9A49-9554-02194E0A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9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38A7-B87B-134F-8DED-08F2D0DA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1501C-03B5-B641-B443-BAFA3DE01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99F74-F7EB-ED4C-BD93-733514065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6E41E-B506-3846-B284-CAB5404D0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E127F-8A42-814E-8C52-F09AA7861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59E71-DA89-5F47-8DEA-8C8CD0CD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07095-0527-104C-B18F-7A999004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C9021-E818-AF46-A185-172AE3C8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2FD9-6CC1-3B47-BF72-0342F076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07F998-613C-EA49-8634-D413E26E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CDB14-F553-D846-9C71-1C51A5B52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7005C-3DAC-9249-8212-4F67F332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1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D6FDE-B7C6-4E43-9B06-3F134478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699BE-ACCE-7E46-9F34-7CB52F48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6D17-2AD6-3B4C-B751-42A5F9BF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EFDF-BBF6-674C-BD8B-2279190D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F086C-D806-FF4D-B4A2-AFD0F1A9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7F388-6C55-E840-8932-D0860D28C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29AF1-3E7C-2E44-8EB4-F09A6030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977C9-5515-E642-AE7D-5A89BF43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BC581-D322-7B44-8188-98BA83E9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8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C5C8-F1CF-7442-9F0B-61887EDB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36B3CF-F1AD-BD44-A43E-FEC32BE40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9AD47-C969-0045-A9F0-93B2E8387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9414E-C3F1-6248-8BAF-E0175B2B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18B50-5C7E-D44F-85AD-3FBD4623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6850A-3D73-B441-B30F-9ACD1F26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8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BD164-7786-5447-9FA9-CF7E349E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3C5B1-F853-2244-9016-7E71B82A6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2334A-BB24-8445-9CD2-301F278DE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6D0D9-01CF-1548-9A49-F03156F36FA0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3302B-FD5D-FB42-9774-61C5E99E1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D7C5D-D02F-B646-B6AC-94B252B1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ADA3F-744C-A040-95B4-160A58B02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3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0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8F36-8EC4-064B-99B1-DEBCAD62D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200" b="1" dirty="0"/>
              <a:t>DAC 2022:</a:t>
            </a:r>
            <a:br>
              <a:rPr lang="en-US" sz="4200" dirty="0"/>
            </a:br>
            <a:r>
              <a:rPr lang="en-US" sz="4200" dirty="0"/>
              <a:t>Phenological sensitivity as a mediator of plant interactions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F307-88C9-C847-8ED7-B6A19FCF7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Dan </a:t>
            </a:r>
            <a:r>
              <a:rPr lang="en-US" sz="2000" dirty="0" err="1"/>
              <a:t>Buonaiuto</a:t>
            </a:r>
            <a:r>
              <a:rPr lang="en-US" sz="2000" dirty="0"/>
              <a:t>, Harvard University</a:t>
            </a:r>
          </a:p>
          <a:p>
            <a:pPr algn="l"/>
            <a:r>
              <a:rPr lang="en-US" sz="2000" dirty="0"/>
              <a:t>Feb 14, 2022</a:t>
            </a:r>
          </a:p>
        </p:txBody>
      </p:sp>
      <p:pic>
        <p:nvPicPr>
          <p:cNvPr id="5" name="Picture 4" descr="A mushroom grow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81689279-5C00-6F49-925A-230A022CE2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119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 with low confidence">
            <a:extLst>
              <a:ext uri="{FF2B5EF4-FFF2-40B4-BE49-F238E27FC236}">
                <a16:creationId xmlns:a16="http://schemas.microsoft.com/office/drawing/2014/main" id="{820093EA-6196-C244-A8CF-BE46F9F60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9" y="1027192"/>
            <a:ext cx="6474122" cy="4046326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038D875-A8F1-6D43-B9B5-6A5E0B3F0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57" y="697217"/>
            <a:ext cx="4706276" cy="47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93D39-C976-044C-89EE-60C0F24470CC}"/>
              </a:ext>
            </a:extLst>
          </p:cNvPr>
          <p:cNvSpPr txBox="1"/>
          <p:nvPr/>
        </p:nvSpPr>
        <p:spPr>
          <a:xfrm>
            <a:off x="604892" y="334521"/>
            <a:ext cx="3110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Niche modification?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least, not apparent at the germination/seedling boundary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71CDE242-984E-294C-AD70-BA63F814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697" y="248556"/>
            <a:ext cx="6360887" cy="63608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19B088-0150-AA41-A4B8-B4F7D628BC4F}"/>
              </a:ext>
            </a:extLst>
          </p:cNvPr>
          <p:cNvSpPr/>
          <p:nvPr/>
        </p:nvSpPr>
        <p:spPr>
          <a:xfrm>
            <a:off x="7126514" y="3686629"/>
            <a:ext cx="217715" cy="217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C6177-C2C6-7A47-87B7-ACBE277F9A69}"/>
              </a:ext>
            </a:extLst>
          </p:cNvPr>
          <p:cNvSpPr/>
          <p:nvPr/>
        </p:nvSpPr>
        <p:spPr>
          <a:xfrm>
            <a:off x="5878285" y="5272413"/>
            <a:ext cx="217715" cy="217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0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C88A279-1205-9249-A2C6-6F8ADD36C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34" y="553994"/>
            <a:ext cx="9200017" cy="57500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AB31E0-5465-E14D-BBB3-F824A9A15084}"/>
              </a:ext>
            </a:extLst>
          </p:cNvPr>
          <p:cNvSpPr/>
          <p:nvPr/>
        </p:nvSpPr>
        <p:spPr>
          <a:xfrm>
            <a:off x="3669957" y="2001795"/>
            <a:ext cx="45719" cy="617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E1EDB2-ED2C-9C43-B635-0CC105CED8F8}"/>
              </a:ext>
            </a:extLst>
          </p:cNvPr>
          <p:cNvSpPr/>
          <p:nvPr/>
        </p:nvSpPr>
        <p:spPr>
          <a:xfrm>
            <a:off x="4897395" y="2001795"/>
            <a:ext cx="45719" cy="617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4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07193BAF-29AB-A046-9F80-226B30B7D1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8278933" y="-156519"/>
            <a:ext cx="4448486" cy="444848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0" name="Picture 9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7957379F-6A5D-0F44-B8E9-91D557590D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9351808" y="2610862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1" name="Picture 10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FA3D73E8-3022-F947-A7DC-2A644D71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309161" y="3688599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2" name="Picture 11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75132397-FFCC-5F46-9AC4-A9BCE3C57C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-323452" y="171972"/>
            <a:ext cx="4442262" cy="444226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3" name="Picture 12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BE5A31D0-3FFC-B14F-ABD1-E08DB956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5718160" y="-601593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4" name="Picture 13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4AB8AAFE-7639-014C-9312-455C43E778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2170504" y="-614802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5" name="Picture 14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9A7C00AF-E798-F943-9A1D-9CA6B801B6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230130" y="3352147"/>
            <a:ext cx="4448486" cy="444848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6" name="Picture 15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C16535A5-0F99-9D45-B5E0-FA0E8004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3322690" y="3275596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1251CF-DF6F-AD4D-B65F-1435ACAE0188}"/>
              </a:ext>
            </a:extLst>
          </p:cNvPr>
          <p:cNvSpPr txBox="1"/>
          <p:nvPr/>
        </p:nvSpPr>
        <p:spPr>
          <a:xfrm>
            <a:off x="6136157" y="928462"/>
            <a:ext cx="4633784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Recap:</a:t>
            </a:r>
          </a:p>
          <a:p>
            <a:r>
              <a:rPr lang="en-US" dirty="0"/>
              <a:t>Variation in temperature (stratification and incubation) strongly influences the relative germination phenology  among species</a:t>
            </a:r>
          </a:p>
          <a:p>
            <a:endParaRPr lang="en-US" dirty="0"/>
          </a:p>
          <a:p>
            <a:r>
              <a:rPr lang="en-US" dirty="0"/>
              <a:t>This variation can yield a strong seasonal priority effect on competitive outcomes</a:t>
            </a:r>
          </a:p>
          <a:p>
            <a:endParaRPr lang="en-US" dirty="0"/>
          </a:p>
          <a:p>
            <a:r>
              <a:rPr lang="en-US" dirty="0"/>
              <a:t>These phenological differences are what mediated the difference between coexistence and competitive exclusion in our experiment.*</a:t>
            </a:r>
          </a:p>
          <a:p>
            <a:r>
              <a:rPr lang="en-US" sz="1200" dirty="0"/>
              <a:t>*rephase if not presenting equations 1</a:t>
            </a:r>
          </a:p>
          <a:p>
            <a:endParaRPr lang="en-US" dirty="0"/>
          </a:p>
          <a:p>
            <a:r>
              <a:rPr lang="en-US" dirty="0"/>
              <a:t>There is no indication that early germinating species suppressed the germination of the later species, suggest that the interaction is occurring at the seedling stage</a:t>
            </a:r>
          </a:p>
          <a:p>
            <a:endParaRPr lang="en-US" dirty="0"/>
          </a:p>
          <a:p>
            <a:r>
              <a:rPr lang="en-US" dirty="0"/>
              <a:t>Submission goal: </a:t>
            </a:r>
            <a:r>
              <a:rPr lang="en-US" i="1" dirty="0"/>
              <a:t>Biological Invasions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C43C7-BF54-DF4B-B788-88442C2E70D2}"/>
              </a:ext>
            </a:extLst>
          </p:cNvPr>
          <p:cNvSpPr txBox="1"/>
          <p:nvPr/>
        </p:nvSpPr>
        <p:spPr>
          <a:xfrm>
            <a:off x="571155" y="952323"/>
            <a:ext cx="4633784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Methods summary:</a:t>
            </a:r>
          </a:p>
          <a:p>
            <a:r>
              <a:rPr lang="en-US" dirty="0"/>
              <a:t>While both modeling approach yield similar inference, relative growth rate difference (RGRD) seems to be a better approach with better fitting models.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3699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, letter&#10;&#10;Description automatically generated">
            <a:extLst>
              <a:ext uri="{FF2B5EF4-FFF2-40B4-BE49-F238E27FC236}">
                <a16:creationId xmlns:a16="http://schemas.microsoft.com/office/drawing/2014/main" id="{257F9DC0-EAB1-FF42-8F9A-2A9E2DC3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86" y="283953"/>
            <a:ext cx="5875614" cy="1167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D281EF-6CBE-144B-AC6F-A60AAF67755C}"/>
              </a:ext>
            </a:extLst>
          </p:cNvPr>
          <p:cNvSpPr txBox="1"/>
          <p:nvPr/>
        </p:nvSpPr>
        <p:spPr>
          <a:xfrm>
            <a:off x="220386" y="1627041"/>
            <a:ext cx="4707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assess photoperiod effect</a:t>
            </a:r>
          </a:p>
          <a:p>
            <a:r>
              <a:rPr lang="en-US" dirty="0"/>
              <a:t>Treatments: 8 hours, 16 hours photoperiod</a:t>
            </a:r>
          </a:p>
          <a:p>
            <a:r>
              <a:rPr lang="en-US" dirty="0"/>
              <a:t>Constant temperature 25/15 day/night.</a:t>
            </a:r>
          </a:p>
          <a:p>
            <a:r>
              <a:rPr lang="en-US" dirty="0"/>
              <a:t>_______________________________________</a:t>
            </a:r>
          </a:p>
          <a:p>
            <a:endParaRPr lang="en-US" dirty="0"/>
          </a:p>
          <a:p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daily mean T= (25*16+15*8/24)=21.66</a:t>
            </a:r>
          </a:p>
          <a:p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 daily mean T= (25*8+15*16)/24=18.33</a:t>
            </a:r>
          </a:p>
          <a:p>
            <a:endParaRPr lang="en-US" dirty="0"/>
          </a:p>
        </p:txBody>
      </p:sp>
      <p:pic>
        <p:nvPicPr>
          <p:cNvPr id="11" name="Picture 10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EE2D0A9C-88AD-DF49-B40E-7E8F7D76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86" y="3706980"/>
            <a:ext cx="1309043" cy="1325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B9E0B-33BC-7945-8FCB-01CBD6FD0CC8}"/>
              </a:ext>
            </a:extLst>
          </p:cNvPr>
          <p:cNvSpPr txBox="1"/>
          <p:nvPr/>
        </p:nvSpPr>
        <p:spPr>
          <a:xfrm>
            <a:off x="266225" y="5076922"/>
            <a:ext cx="16772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</a:t>
            </a:r>
            <a:r>
              <a:rPr lang="en-US" i="1" dirty="0"/>
              <a:t>bserved </a:t>
            </a:r>
          </a:p>
          <a:p>
            <a:r>
              <a:rPr lang="en-US" b="1" i="1" dirty="0"/>
              <a:t>S</a:t>
            </a:r>
            <a:r>
              <a:rPr lang="en-US" i="1" dirty="0"/>
              <a:t>pring </a:t>
            </a:r>
          </a:p>
          <a:p>
            <a:r>
              <a:rPr lang="en-US" b="1" i="1" dirty="0"/>
              <a:t>P</a:t>
            </a:r>
            <a:r>
              <a:rPr lang="en-US" i="1" dirty="0"/>
              <a:t>henological </a:t>
            </a:r>
          </a:p>
          <a:p>
            <a:r>
              <a:rPr lang="en-US" b="1" i="1" dirty="0"/>
              <a:t>R</a:t>
            </a:r>
            <a:r>
              <a:rPr lang="en-US" i="1" dirty="0"/>
              <a:t>esponses in </a:t>
            </a:r>
            <a:r>
              <a:rPr lang="en-US" b="1" i="1" dirty="0"/>
              <a:t>E</a:t>
            </a:r>
            <a:r>
              <a:rPr lang="en-US" i="1" dirty="0"/>
              <a:t>xperimental </a:t>
            </a:r>
            <a:r>
              <a:rPr lang="en-US" b="1" i="1" dirty="0"/>
              <a:t>E</a:t>
            </a:r>
            <a:r>
              <a:rPr lang="en-US" i="1" dirty="0"/>
              <a:t>nvironments</a:t>
            </a:r>
          </a:p>
          <a:p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8DE86-38FF-9F40-B61F-78C369E38A20}"/>
              </a:ext>
            </a:extLst>
          </p:cNvPr>
          <p:cNvSpPr txBox="1"/>
          <p:nvPr/>
        </p:nvSpPr>
        <p:spPr>
          <a:xfrm>
            <a:off x="2019637" y="3944790"/>
            <a:ext cx="241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25% of studies that manipulate photoperiod appear to have this issue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0CA27-AEA2-3346-9194-C5322A603744}"/>
              </a:ext>
            </a:extLst>
          </p:cNvPr>
          <p:cNvSpPr txBox="1"/>
          <p:nvPr/>
        </p:nvSpPr>
        <p:spPr>
          <a:xfrm>
            <a:off x="6514095" y="493542"/>
            <a:ext cx="51259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Compare effects of photoperiod and </a:t>
            </a:r>
            <a:r>
              <a:rPr lang="en-US" b="1" dirty="0" err="1"/>
              <a:t>foricing</a:t>
            </a:r>
            <a:endParaRPr lang="en-US" b="1" dirty="0"/>
          </a:p>
          <a:p>
            <a:r>
              <a:rPr lang="en-US" dirty="0"/>
              <a:t>Treatments: 8 hours, 16 hours photoperiod</a:t>
            </a:r>
          </a:p>
          <a:p>
            <a:r>
              <a:rPr lang="en-US" dirty="0"/>
              <a:t>Treatments: 25/15, 20/10 day/night.</a:t>
            </a:r>
          </a:p>
          <a:p>
            <a:r>
              <a:rPr lang="en-US" dirty="0"/>
              <a:t>_______________________________________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 daily mean T= (25*16+15*8/24)=21.66</a:t>
            </a:r>
          </a:p>
          <a:p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daily mean T= (25*8+15*16)/24=18.33</a:t>
            </a:r>
          </a:p>
          <a:p>
            <a:r>
              <a:rPr lang="en-US" dirty="0"/>
              <a:t>T</a:t>
            </a:r>
            <a:r>
              <a:rPr lang="en-US" baseline="-25000" dirty="0"/>
              <a:t>3</a:t>
            </a:r>
            <a:r>
              <a:rPr lang="en-US" dirty="0"/>
              <a:t> daily mean T= (20*16+10*8)/24=16.6</a:t>
            </a:r>
          </a:p>
          <a:p>
            <a:r>
              <a:rPr lang="en-US" dirty="0"/>
              <a:t>T</a:t>
            </a:r>
            <a:r>
              <a:rPr lang="en-US" baseline="-25000" dirty="0"/>
              <a:t>4</a:t>
            </a:r>
            <a:r>
              <a:rPr lang="en-US" dirty="0"/>
              <a:t> daily mean T= (20*8+10*16)/24=13.33</a:t>
            </a:r>
          </a:p>
          <a:p>
            <a:endParaRPr lang="en-US" dirty="0"/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777F95D7-DF9D-E045-B5AC-52DFAA980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706" y="3229700"/>
            <a:ext cx="3225648" cy="21684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5E96E6-00EA-E04E-916A-571870D350ED}"/>
              </a:ext>
            </a:extLst>
          </p:cNvPr>
          <p:cNvSpPr txBox="1"/>
          <p:nvPr/>
        </p:nvSpPr>
        <p:spPr>
          <a:xfrm>
            <a:off x="3319575" y="5371983"/>
            <a:ext cx="2418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 the 15 experiments designed to test interactions, we think 7 have this issue</a:t>
            </a:r>
          </a:p>
        </p:txBody>
      </p:sp>
      <p:pic>
        <p:nvPicPr>
          <p:cNvPr id="22" name="Picture 21" descr="Chart, surface chart&#10;&#10;Description automatically generated">
            <a:extLst>
              <a:ext uri="{FF2B5EF4-FFF2-40B4-BE49-F238E27FC236}">
                <a16:creationId xmlns:a16="http://schemas.microsoft.com/office/drawing/2014/main" id="{F77DE9CD-1918-F643-9662-99C54ACE62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88" b="6676"/>
          <a:stretch/>
        </p:blipFill>
        <p:spPr>
          <a:xfrm>
            <a:off x="6023886" y="3229700"/>
            <a:ext cx="5604197" cy="34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3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986B4-E30F-CE46-99C8-6CED3A5548F0}"/>
              </a:ext>
            </a:extLst>
          </p:cNvPr>
          <p:cNvSpPr txBox="1"/>
          <p:nvPr/>
        </p:nvSpPr>
        <p:spPr>
          <a:xfrm>
            <a:off x="531340" y="243995"/>
            <a:ext cx="5365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Prediction:</a:t>
            </a:r>
          </a:p>
          <a:p>
            <a:r>
              <a:rPr lang="en-US" dirty="0"/>
              <a:t>Periodicity covariation will overpredict photoperiod effect</a:t>
            </a:r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EF75E890-E807-604D-AE51-6011EBAE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270" y="92333"/>
            <a:ext cx="5446497" cy="6224568"/>
          </a:xfrm>
          <a:prstGeom prst="rect">
            <a:avLst/>
          </a:prstGeom>
        </p:spPr>
      </p:pic>
      <p:pic>
        <p:nvPicPr>
          <p:cNvPr id="6" name="Picture 5" descr="A picture containing text, crossword puzzle, scoreboard, receipt&#10;&#10;Description automatically generated">
            <a:extLst>
              <a:ext uri="{FF2B5EF4-FFF2-40B4-BE49-F238E27FC236}">
                <a16:creationId xmlns:a16="http://schemas.microsoft.com/office/drawing/2014/main" id="{F269425E-35E4-E841-ACDC-8BA3491D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0" y="1396314"/>
            <a:ext cx="5105253" cy="51052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0C1DA3-310F-2446-B4F9-E9EEA158F20E}"/>
              </a:ext>
            </a:extLst>
          </p:cNvPr>
          <p:cNvSpPr/>
          <p:nvPr/>
        </p:nvSpPr>
        <p:spPr>
          <a:xfrm>
            <a:off x="5897006" y="6316901"/>
            <a:ext cx="4956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Submission goal: </a:t>
            </a:r>
            <a:r>
              <a:rPr lang="en-US" i="1" dirty="0"/>
              <a:t>Methods in Ecology and Evolution</a:t>
            </a:r>
          </a:p>
        </p:txBody>
      </p:sp>
    </p:spTree>
    <p:extLst>
      <p:ext uri="{BB962C8B-B14F-4D97-AF65-F5344CB8AC3E}">
        <p14:creationId xmlns:p14="http://schemas.microsoft.com/office/powerpoint/2010/main" val="107489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2A012-B562-F843-A1D0-7B64CFDC6B8D}"/>
              </a:ext>
            </a:extLst>
          </p:cNvPr>
          <p:cNvSpPr txBox="1"/>
          <p:nvPr/>
        </p:nvSpPr>
        <p:spPr>
          <a:xfrm>
            <a:off x="383060" y="354226"/>
            <a:ext cx="227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do: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FE780-101D-3241-87A8-57639707B733}"/>
              </a:ext>
            </a:extLst>
          </p:cNvPr>
          <p:cNvSpPr txBox="1"/>
          <p:nvPr/>
        </p:nvSpPr>
        <p:spPr>
          <a:xfrm>
            <a:off x="383060" y="766119"/>
            <a:ext cx="58323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Chapter 3:</a:t>
            </a:r>
          </a:p>
          <a:p>
            <a:r>
              <a:rPr lang="en-US" strike="sngStrike" dirty="0"/>
              <a:t>Experiment:</a:t>
            </a:r>
          </a:p>
          <a:p>
            <a:r>
              <a:rPr lang="en-US" strike="sngStrike" dirty="0"/>
              <a:t>Analyses:</a:t>
            </a:r>
            <a:r>
              <a:rPr lang="en-US" dirty="0"/>
              <a:t> [Confirm which to present]</a:t>
            </a:r>
            <a:endParaRPr lang="en-US" strike="sngStrike" dirty="0"/>
          </a:p>
          <a:p>
            <a:r>
              <a:rPr lang="en-US" strike="sngStrike" dirty="0"/>
              <a:t>Figures: </a:t>
            </a:r>
            <a:r>
              <a:rPr lang="en-US" dirty="0"/>
              <a:t>[Confirm which to present]</a:t>
            </a:r>
          </a:p>
          <a:p>
            <a:r>
              <a:rPr lang="en-US" dirty="0"/>
              <a:t>Introduction: Edits</a:t>
            </a:r>
          </a:p>
          <a:p>
            <a:r>
              <a:rPr lang="en-US" dirty="0"/>
              <a:t>Methods: Edits</a:t>
            </a:r>
          </a:p>
          <a:p>
            <a:r>
              <a:rPr lang="en-US" dirty="0"/>
              <a:t>Results: Edits</a:t>
            </a:r>
          </a:p>
          <a:p>
            <a:r>
              <a:rPr lang="en-US" dirty="0"/>
              <a:t>Discussion: Outline to paragraph</a:t>
            </a:r>
          </a:p>
          <a:p>
            <a:r>
              <a:rPr lang="en-US" dirty="0"/>
              <a:t>Supporting Information: Incorporate other species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6C929-FBCB-0542-82C5-77523D51334E}"/>
              </a:ext>
            </a:extLst>
          </p:cNvPr>
          <p:cNvSpPr txBox="1"/>
          <p:nvPr/>
        </p:nvSpPr>
        <p:spPr>
          <a:xfrm>
            <a:off x="6899190" y="356974"/>
            <a:ext cx="3678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Dissertation Introduction</a:t>
            </a:r>
          </a:p>
          <a:p>
            <a:r>
              <a:rPr lang="en-US" dirty="0"/>
              <a:t>Dissertation Conclusion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D7B1D-B9B6-0049-BB2F-C8A7C535DC77}"/>
              </a:ext>
            </a:extLst>
          </p:cNvPr>
          <p:cNvSpPr txBox="1"/>
          <p:nvPr/>
        </p:nvSpPr>
        <p:spPr>
          <a:xfrm>
            <a:off x="416011" y="3671002"/>
            <a:ext cx="5832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Chapter 4:</a:t>
            </a:r>
          </a:p>
          <a:p>
            <a:r>
              <a:rPr lang="en-US" strike="sngStrike" dirty="0"/>
              <a:t>Experiment:</a:t>
            </a:r>
          </a:p>
          <a:p>
            <a:r>
              <a:rPr lang="en-US" strike="sngStrike" dirty="0"/>
              <a:t>Analyses:</a:t>
            </a:r>
            <a:r>
              <a:rPr lang="en-US" dirty="0"/>
              <a:t> </a:t>
            </a:r>
          </a:p>
          <a:p>
            <a:r>
              <a:rPr lang="en-US" dirty="0"/>
              <a:t>Figures:  Improve 3D figure?</a:t>
            </a:r>
          </a:p>
          <a:p>
            <a:r>
              <a:rPr lang="en-US" dirty="0"/>
              <a:t>Writing: Edits</a:t>
            </a:r>
          </a:p>
          <a:p>
            <a:r>
              <a:rPr lang="en-US" dirty="0"/>
              <a:t>Supporting Information: Double triple check OSPREE statistics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0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406089-EE73-D047-82CA-108147A8F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748591"/>
              </p:ext>
            </p:extLst>
          </p:nvPr>
        </p:nvGraphicFramePr>
        <p:xfrm>
          <a:off x="1970216" y="2288974"/>
          <a:ext cx="7989331" cy="19942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1333">
                  <a:extLst>
                    <a:ext uri="{9D8B030D-6E8A-4147-A177-3AD203B41FA5}">
                      <a16:colId xmlns:a16="http://schemas.microsoft.com/office/drawing/2014/main" val="3490682592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1277859494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1644689378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1581622730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2594880071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3641384428"/>
                    </a:ext>
                  </a:extLst>
                </a:gridCol>
                <a:gridCol w="1141333">
                  <a:extLst>
                    <a:ext uri="{9D8B030D-6E8A-4147-A177-3AD203B41FA5}">
                      <a16:colId xmlns:a16="http://schemas.microsoft.com/office/drawing/2014/main" val="2200348376"/>
                    </a:ext>
                  </a:extLst>
                </a:gridCol>
              </a:tblGrid>
              <a:tr h="639577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01479"/>
                  </a:ext>
                </a:extLst>
              </a:tr>
              <a:tr h="1354667"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3515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CB39C7-30AF-5B4D-8D66-4F5C9995B189}"/>
              </a:ext>
            </a:extLst>
          </p:cNvPr>
          <p:cNvSpPr txBox="1"/>
          <p:nvPr/>
        </p:nvSpPr>
        <p:spPr>
          <a:xfrm>
            <a:off x="1970216" y="191964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April:</a:t>
            </a:r>
          </a:p>
        </p:txBody>
      </p:sp>
    </p:spTree>
    <p:extLst>
      <p:ext uri="{BB962C8B-B14F-4D97-AF65-F5344CB8AC3E}">
        <p14:creationId xmlns:p14="http://schemas.microsoft.com/office/powerpoint/2010/main" val="88561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wall, table, indoor, person&#10;&#10;Description automatically generated">
            <a:extLst>
              <a:ext uri="{FF2B5EF4-FFF2-40B4-BE49-F238E27FC236}">
                <a16:creationId xmlns:a16="http://schemas.microsoft.com/office/drawing/2014/main" id="{6B9CE489-8A9B-F74E-8627-866DE15A3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24997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5" name="Picture 4" descr="A picture containing person, indoor, baby, toddler&#10;&#10;Description automatically generated">
            <a:extLst>
              <a:ext uri="{FF2B5EF4-FFF2-40B4-BE49-F238E27FC236}">
                <a16:creationId xmlns:a16="http://schemas.microsoft.com/office/drawing/2014/main" id="{C4F1A39E-6468-F448-8000-44D505E9F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0" r="4" b="26403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7" name="Picture 6" descr="A baby eating broccoli&#10;&#10;Description automatically generated">
            <a:extLst>
              <a:ext uri="{FF2B5EF4-FFF2-40B4-BE49-F238E27FC236}">
                <a16:creationId xmlns:a16="http://schemas.microsoft.com/office/drawing/2014/main" id="{23C0934A-7F94-C343-B3FA-DE32D7850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2235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1CED4-173B-D94E-9AA8-92057580E00D}"/>
              </a:ext>
            </a:extLst>
          </p:cNvPr>
          <p:cNvSpPr txBox="1"/>
          <p:nvPr/>
        </p:nvSpPr>
        <p:spPr>
          <a:xfrm>
            <a:off x="6191148" y="361004"/>
            <a:ext cx="5211309" cy="1046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Last DAC: Winter 2020</a:t>
            </a:r>
          </a:p>
        </p:txBody>
      </p:sp>
      <p:pic>
        <p:nvPicPr>
          <p:cNvPr id="1026" name="Picture 2" descr="Department of Environmental Conservation - UMass Amherst">
            <a:extLst>
              <a:ext uri="{FF2B5EF4-FFF2-40B4-BE49-F238E27FC236}">
                <a16:creationId xmlns:a16="http://schemas.microsoft.com/office/drawing/2014/main" id="{92345D08-97E8-6041-A716-6443699CC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392" y="3051804"/>
            <a:ext cx="2278391" cy="227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C35A4-58C4-CA4D-B36B-D2DDC4F95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2" y="1407820"/>
            <a:ext cx="5346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71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C6A4496-0BD4-3742-965D-ABE558A2E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54" y="323333"/>
            <a:ext cx="3492347" cy="1631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41C8B1-0FB7-0D46-A386-59C3709A1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54" y="2054141"/>
            <a:ext cx="4140914" cy="1631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9F1E48AA-EEDB-B644-AE6C-1652769B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54" y="5498755"/>
            <a:ext cx="5875614" cy="1167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079036EB-43E6-4E45-9801-90FBC887C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54" y="3784949"/>
            <a:ext cx="6733907" cy="16144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AFA692BB-89F5-4441-974A-13E6D483D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269" y="323333"/>
            <a:ext cx="6135220" cy="11185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2611B4BD-EE0D-C64C-902D-244EDD79A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954" y="1458640"/>
            <a:ext cx="4342535" cy="336626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66C36D-6E4B-0E41-B70A-7CE0EB087604}"/>
              </a:ext>
            </a:extLst>
          </p:cNvPr>
          <p:cNvSpPr txBox="1"/>
          <p:nvPr/>
        </p:nvSpPr>
        <p:spPr>
          <a:xfrm>
            <a:off x="205721" y="1089308"/>
            <a:ext cx="90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866EE-1B2F-6D43-ABD2-D8F201AAEDD4}"/>
              </a:ext>
            </a:extLst>
          </p:cNvPr>
          <p:cNvSpPr txBox="1"/>
          <p:nvPr/>
        </p:nvSpPr>
        <p:spPr>
          <a:xfrm>
            <a:off x="113180" y="2500606"/>
            <a:ext cx="90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696217-DAFD-9147-9512-69F303071C6A}"/>
              </a:ext>
            </a:extLst>
          </p:cNvPr>
          <p:cNvSpPr txBox="1"/>
          <p:nvPr/>
        </p:nvSpPr>
        <p:spPr>
          <a:xfrm>
            <a:off x="205720" y="4314763"/>
            <a:ext cx="90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27C74-060E-4442-B69D-20BACE10689D}"/>
              </a:ext>
            </a:extLst>
          </p:cNvPr>
          <p:cNvSpPr txBox="1"/>
          <p:nvPr/>
        </p:nvSpPr>
        <p:spPr>
          <a:xfrm>
            <a:off x="158262" y="5752019"/>
            <a:ext cx="90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D46827-53AC-994A-86E3-DC281D124591}"/>
              </a:ext>
            </a:extLst>
          </p:cNvPr>
          <p:cNvSpPr txBox="1"/>
          <p:nvPr/>
        </p:nvSpPr>
        <p:spPr>
          <a:xfrm>
            <a:off x="7234012" y="452923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9148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B0D4712B-73FE-4946-A9C1-BB441B7E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8862788" y="-407467"/>
            <a:ext cx="3174087" cy="3174087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0" name="Picture 9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586A2F05-15C7-0649-BDD0-DDB4FA5FFD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9351808" y="2610862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1" name="Picture 10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79B67009-E2F2-E947-900F-67CB1E1CEA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399146" y="3838815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2" name="Picture 11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325BD075-6346-DB47-A96A-5C2A45BCFD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-302293" y="-423435"/>
            <a:ext cx="4442262" cy="444226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3" name="Picture 12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B14F6465-17C0-CF4A-9780-878647F494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6096000" y="-542237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4" name="Picture 13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961E5444-4EC1-FB4E-8146-0BDEFD9951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2946482" y="-423436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4B7D428D-F20E-DC4D-9D7C-CD661E2DE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55" y="116131"/>
            <a:ext cx="5843201" cy="1400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EC1AA9-C39E-8640-AB71-F97673868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50" y="1885428"/>
            <a:ext cx="5294976" cy="2163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DE608-8301-D04D-8286-DDBF957F2718}"/>
              </a:ext>
            </a:extLst>
          </p:cNvPr>
          <p:cNvSpPr txBox="1"/>
          <p:nvPr/>
        </p:nvSpPr>
        <p:spPr>
          <a:xfrm>
            <a:off x="6397080" y="2145167"/>
            <a:ext cx="5539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 Priority Effect:</a:t>
            </a:r>
          </a:p>
          <a:p>
            <a:r>
              <a:rPr lang="en-US" dirty="0"/>
              <a:t>Early germinators begin drawing down resources before the competitors (niche preemption) and change the physical environment (niche modification).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3E944-F6B4-5340-B0CF-0378259D2148}"/>
              </a:ext>
            </a:extLst>
          </p:cNvPr>
          <p:cNvSpPr txBox="1"/>
          <p:nvPr/>
        </p:nvSpPr>
        <p:spPr>
          <a:xfrm>
            <a:off x="6096000" y="3357789"/>
            <a:ext cx="5539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Implications:</a:t>
            </a:r>
          </a:p>
          <a:p>
            <a:r>
              <a:rPr lang="en-US" dirty="0"/>
              <a:t>Good competitors become dominant</a:t>
            </a:r>
          </a:p>
          <a:p>
            <a:r>
              <a:rPr lang="en-US" dirty="0"/>
              <a:t>Weak competitors coexist</a:t>
            </a:r>
          </a:p>
        </p:txBody>
      </p:sp>
      <p:pic>
        <p:nvPicPr>
          <p:cNvPr id="15" name="Picture 14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E258E998-1F4B-4C49-B65B-0700EA6671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6369643" y="3329216"/>
            <a:ext cx="4448486" cy="444848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6" name="Picture 15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EB54C3B1-1454-C847-B069-60F6B1D9D1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3322690" y="3275596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E46A439-1B00-574D-BE20-F318951B8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50" y="4426208"/>
            <a:ext cx="5896750" cy="16419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38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07193BAF-29AB-A046-9F80-226B30B7D1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8278933" y="-156519"/>
            <a:ext cx="4448486" cy="444848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0" name="Picture 9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7957379F-6A5D-0F44-B8E9-91D557590D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9351808" y="2610862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1" name="Picture 10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FA3D73E8-3022-F947-A7DC-2A644D71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399146" y="3838815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2" name="Picture 11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75132397-FFCC-5F46-9AC4-A9BCE3C57C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-302293" y="-423435"/>
            <a:ext cx="4442262" cy="444226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3" name="Picture 12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BE5A31D0-3FFC-B14F-ABD1-E08DB95633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6096000" y="-542237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4" name="Picture 13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4AB8AAFE-7639-014C-9312-455C43E778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2946482" y="-423436"/>
            <a:ext cx="3722685" cy="3722685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5" name="Picture 14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9A7C00AF-E798-F943-9A1D-9CA6B801B6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6369643" y="3329216"/>
            <a:ext cx="4448486" cy="4448486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pic>
        <p:nvPicPr>
          <p:cNvPr id="16" name="Picture 15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C16535A5-0F99-9D45-B5E0-FA0E8004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3322690" y="3275596"/>
            <a:ext cx="3531232" cy="353123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2E136-96FE-5D49-9596-781CF7299106}"/>
              </a:ext>
            </a:extLst>
          </p:cNvPr>
          <p:cNvSpPr txBox="1"/>
          <p:nvPr/>
        </p:nvSpPr>
        <p:spPr>
          <a:xfrm>
            <a:off x="116228" y="457200"/>
            <a:ext cx="605481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Q1: </a:t>
            </a:r>
            <a:r>
              <a:rPr lang="en-US" dirty="0"/>
              <a:t>How strong is the influence of temperature variation on relative germination phenology among competing species?</a:t>
            </a:r>
          </a:p>
          <a:p>
            <a:endParaRPr lang="en-US" i="1" dirty="0"/>
          </a:p>
          <a:p>
            <a:r>
              <a:rPr lang="en-US" i="1" dirty="0"/>
              <a:t>“Germination (or phenological or seasonal) advantage”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C77E1-A914-884D-90EF-3488966E6F16}"/>
              </a:ext>
            </a:extLst>
          </p:cNvPr>
          <p:cNvSpPr txBox="1"/>
          <p:nvPr/>
        </p:nvSpPr>
        <p:spPr>
          <a:xfrm>
            <a:off x="6171039" y="473997"/>
            <a:ext cx="5749112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Q2: </a:t>
            </a:r>
            <a:r>
              <a:rPr lang="en-US" dirty="0"/>
              <a:t>Does  relative germination phenology impact  competition?</a:t>
            </a:r>
          </a:p>
          <a:p>
            <a:endParaRPr lang="en-US" i="1" dirty="0"/>
          </a:p>
          <a:p>
            <a:r>
              <a:rPr lang="en-US" i="1" dirty="0"/>
              <a:t>“Seasonal (or germination) priority effect”</a:t>
            </a:r>
          </a:p>
          <a:p>
            <a:endParaRPr lang="en-US" dirty="0"/>
          </a:p>
          <a:p>
            <a:r>
              <a:rPr lang="en-US" b="1" dirty="0"/>
              <a:t>Q2a: </a:t>
            </a:r>
            <a:r>
              <a:rPr lang="en-US" dirty="0"/>
              <a:t>Does this enhance the competitive success of invaders?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DEDC9-DE7A-6C4C-B03D-21697FCBAB28}"/>
              </a:ext>
            </a:extLst>
          </p:cNvPr>
          <p:cNvSpPr txBox="1"/>
          <p:nvPr/>
        </p:nvSpPr>
        <p:spPr>
          <a:xfrm>
            <a:off x="7037173" y="2767913"/>
            <a:ext cx="4633784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What is known about Q2: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Yes, but experiments use a “sequential planting method” with no clear analogue to the "real world” 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exclusively in grassland ecosystems.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251CF-DF6F-AD4D-B65F-1435ACAE0188}"/>
              </a:ext>
            </a:extLst>
          </p:cNvPr>
          <p:cNvSpPr txBox="1"/>
          <p:nvPr/>
        </p:nvSpPr>
        <p:spPr>
          <a:xfrm>
            <a:off x="484201" y="2684653"/>
            <a:ext cx="463378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What is known about Q1: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Seeds with physiological dormancy can respond to several kinds of temperature cues.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 majority of experiments and models dealing with seedling emergence do not include multiple environmental factors.</a:t>
            </a:r>
          </a:p>
        </p:txBody>
      </p:sp>
    </p:spTree>
    <p:extLst>
      <p:ext uri="{BB962C8B-B14F-4D97-AF65-F5344CB8AC3E}">
        <p14:creationId xmlns:p14="http://schemas.microsoft.com/office/powerpoint/2010/main" val="29336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FAF0A76D-BB3D-D14E-AA49-7AC622A0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29216" y="182848"/>
            <a:ext cx="2074546" cy="2074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0F1F1418-643F-6D47-9290-ABA7C0AF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25" y="202598"/>
            <a:ext cx="2063426" cy="2063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A1A9363-716B-8441-BA92-4C8877524532}"/>
              </a:ext>
            </a:extLst>
          </p:cNvPr>
          <p:cNvSpPr txBox="1"/>
          <p:nvPr/>
        </p:nvSpPr>
        <p:spPr>
          <a:xfrm>
            <a:off x="6667751" y="2279105"/>
            <a:ext cx="192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Cryptotaenia</a:t>
            </a:r>
            <a:r>
              <a:rPr lang="en-US" sz="1200" i="1" dirty="0"/>
              <a:t> canadensis</a:t>
            </a:r>
          </a:p>
          <a:p>
            <a:r>
              <a:rPr lang="en-US" sz="1200" b="1" dirty="0"/>
              <a:t>Honewort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414A03-A879-D64A-9345-78C275F407EB}"/>
              </a:ext>
            </a:extLst>
          </p:cNvPr>
          <p:cNvSpPr txBox="1"/>
          <p:nvPr/>
        </p:nvSpPr>
        <p:spPr>
          <a:xfrm>
            <a:off x="9356561" y="2300816"/>
            <a:ext cx="192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Hesperis</a:t>
            </a:r>
            <a:r>
              <a:rPr lang="en-US" sz="1200" i="1" dirty="0"/>
              <a:t> </a:t>
            </a:r>
            <a:r>
              <a:rPr lang="en-US" sz="1200" i="1" dirty="0" err="1"/>
              <a:t>matronalis</a:t>
            </a:r>
            <a:endParaRPr lang="en-US" sz="1200" i="1" dirty="0"/>
          </a:p>
          <a:p>
            <a:r>
              <a:rPr lang="en-US" sz="1200" b="1" dirty="0"/>
              <a:t>Dame’s Rocket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B9D380-52B7-BD4B-B138-E71B2A8ED33A}"/>
              </a:ext>
            </a:extLst>
          </p:cNvPr>
          <p:cNvSpPr/>
          <p:nvPr/>
        </p:nvSpPr>
        <p:spPr>
          <a:xfrm>
            <a:off x="8066314" y="4929549"/>
            <a:ext cx="2081080" cy="1159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cabinet, open, indoor&#10;&#10;Description automatically generated">
            <a:extLst>
              <a:ext uri="{FF2B5EF4-FFF2-40B4-BE49-F238E27FC236}">
                <a16:creationId xmlns:a16="http://schemas.microsoft.com/office/drawing/2014/main" id="{06F14A66-B1C0-9247-87AF-E5B0618AF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66" y="24511"/>
            <a:ext cx="2898374" cy="28983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9A494A-A0F5-8940-936D-68CB3621841E}"/>
              </a:ext>
            </a:extLst>
          </p:cNvPr>
          <p:cNvSpPr txBox="1"/>
          <p:nvPr/>
        </p:nvSpPr>
        <p:spPr>
          <a:xfrm>
            <a:off x="141371" y="2922885"/>
            <a:ext cx="5540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Treatments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11,407 seeds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14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levels of cold stratification (0-13 weeks at 4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levels of incubation temperature (15 C, 20 C)</a:t>
            </a:r>
          </a:p>
        </p:txBody>
      </p:sp>
      <p:pic>
        <p:nvPicPr>
          <p:cNvPr id="23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5DDE37EC-EB57-3440-835A-597965F68F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7" t="44240" r="30470" b="11731"/>
          <a:stretch/>
        </p:blipFill>
        <p:spPr>
          <a:xfrm>
            <a:off x="236814" y="4400213"/>
            <a:ext cx="4432265" cy="2327244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22378307-7BA2-7744-8C36-3874EFA86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110" y="2922885"/>
            <a:ext cx="6148722" cy="3842951"/>
          </a:xfrm>
          <a:prstGeom prst="rect">
            <a:avLst/>
          </a:prstGeom>
        </p:spPr>
      </p:pic>
      <p:pic>
        <p:nvPicPr>
          <p:cNvPr id="25" name="Picture 24" descr="A stack of coins&#10;&#10;Description automatically generated with medium confidence">
            <a:extLst>
              <a:ext uri="{FF2B5EF4-FFF2-40B4-BE49-F238E27FC236}">
                <a16:creationId xmlns:a16="http://schemas.microsoft.com/office/drawing/2014/main" id="{B9506F28-22AE-3244-810D-050FE901B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039006" y="671893"/>
            <a:ext cx="3001323" cy="2250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758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le of coffee beans&#10;&#10;Description automatically generated with medium confidence">
            <a:extLst>
              <a:ext uri="{FF2B5EF4-FFF2-40B4-BE49-F238E27FC236}">
                <a16:creationId xmlns:a16="http://schemas.microsoft.com/office/drawing/2014/main" id="{FAF0A76D-BB3D-D14E-AA49-7AC622A0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903330" y="92164"/>
            <a:ext cx="2074546" cy="2074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icture containing fruit, edible seed, pile, full&#10;&#10;Description automatically generated">
            <a:extLst>
              <a:ext uri="{FF2B5EF4-FFF2-40B4-BE49-F238E27FC236}">
                <a16:creationId xmlns:a16="http://schemas.microsoft.com/office/drawing/2014/main" id="{0F1F1418-643F-6D47-9290-ABA7C0AF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158" y="91974"/>
            <a:ext cx="2063426" cy="2063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picture containing lined, row, rack, cement&#10;&#10;Description automatically generated">
            <a:extLst>
              <a:ext uri="{FF2B5EF4-FFF2-40B4-BE49-F238E27FC236}">
                <a16:creationId xmlns:a16="http://schemas.microsoft.com/office/drawing/2014/main" id="{05B67AE5-3062-F240-96C2-CD210691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70" y="91974"/>
            <a:ext cx="2655018" cy="2655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FFA7AE-F531-2D47-B2C4-C2C9B9093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068" y="91974"/>
            <a:ext cx="2655018" cy="2655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A1A9363-716B-8441-BA92-4C8877524532}"/>
              </a:ext>
            </a:extLst>
          </p:cNvPr>
          <p:cNvSpPr txBox="1"/>
          <p:nvPr/>
        </p:nvSpPr>
        <p:spPr>
          <a:xfrm>
            <a:off x="7862148" y="2237643"/>
            <a:ext cx="192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Cryptotaenia</a:t>
            </a:r>
            <a:r>
              <a:rPr lang="en-US" sz="1200" i="1" dirty="0"/>
              <a:t> canadensis</a:t>
            </a:r>
          </a:p>
          <a:p>
            <a:r>
              <a:rPr lang="en-US" sz="1200" b="1" dirty="0"/>
              <a:t>Honewort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414A03-A879-D64A-9345-78C275F407EB}"/>
              </a:ext>
            </a:extLst>
          </p:cNvPr>
          <p:cNvSpPr txBox="1"/>
          <p:nvPr/>
        </p:nvSpPr>
        <p:spPr>
          <a:xfrm>
            <a:off x="10147394" y="2247956"/>
            <a:ext cx="192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Hesperis</a:t>
            </a:r>
            <a:r>
              <a:rPr lang="en-US" sz="1200" i="1" dirty="0"/>
              <a:t> </a:t>
            </a:r>
            <a:r>
              <a:rPr lang="en-US" sz="1200" i="1" dirty="0" err="1"/>
              <a:t>matronalis</a:t>
            </a:r>
            <a:endParaRPr lang="en-US" sz="1200" i="1" dirty="0"/>
          </a:p>
          <a:p>
            <a:r>
              <a:rPr lang="en-US" sz="1200" b="1" dirty="0"/>
              <a:t>Dame’s Rocket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B9D380-52B7-BD4B-B138-E71B2A8ED33A}"/>
              </a:ext>
            </a:extLst>
          </p:cNvPr>
          <p:cNvSpPr/>
          <p:nvPr/>
        </p:nvSpPr>
        <p:spPr>
          <a:xfrm>
            <a:off x="8066314" y="4996542"/>
            <a:ext cx="2081080" cy="1159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C876C0-4C44-2542-8C55-A6F1ADD87A74}"/>
              </a:ext>
            </a:extLst>
          </p:cNvPr>
          <p:cNvCxnSpPr>
            <a:cxnSpLocks/>
          </p:cNvCxnSpPr>
          <p:nvPr/>
        </p:nvCxnSpPr>
        <p:spPr>
          <a:xfrm>
            <a:off x="3645243" y="3039762"/>
            <a:ext cx="0" cy="38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438BC5-7C22-B349-A2D6-D9F1C969433D}"/>
              </a:ext>
            </a:extLst>
          </p:cNvPr>
          <p:cNvCxnSpPr>
            <a:cxnSpLocks/>
          </p:cNvCxnSpPr>
          <p:nvPr/>
        </p:nvCxnSpPr>
        <p:spPr>
          <a:xfrm>
            <a:off x="3645242" y="4010871"/>
            <a:ext cx="0" cy="156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5AE832-D99F-4F42-A35B-05F48C8DAAB4}"/>
              </a:ext>
            </a:extLst>
          </p:cNvPr>
          <p:cNvSpPr txBox="1"/>
          <p:nvPr/>
        </p:nvSpPr>
        <p:spPr>
          <a:xfrm>
            <a:off x="2290607" y="3492609"/>
            <a:ext cx="401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B=Above ground biomass/ species/pot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9CEE5B-EF26-A942-80B5-E8E2124DE650}"/>
              </a:ext>
            </a:extLst>
          </p:cNvPr>
          <p:cNvSpPr txBox="1"/>
          <p:nvPr/>
        </p:nvSpPr>
        <p:spPr>
          <a:xfrm>
            <a:off x="2421932" y="5708008"/>
            <a:ext cx="313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</a:t>
            </a:r>
            <a:r>
              <a:rPr lang="en-US" baseline="-25000" dirty="0" err="1"/>
              <a:t>per</a:t>
            </a:r>
            <a:r>
              <a:rPr lang="en-US" baseline="-25000" dirty="0"/>
              <a:t> capita</a:t>
            </a:r>
            <a:r>
              <a:rPr lang="en-US" dirty="0"/>
              <a:t>=B/</a:t>
            </a:r>
            <a:r>
              <a:rPr lang="en-US" dirty="0" err="1"/>
              <a:t>n</a:t>
            </a:r>
            <a:r>
              <a:rPr lang="en-US" baseline="-25000" dirty="0" err="1"/>
              <a:t>germinated</a:t>
            </a:r>
            <a:r>
              <a:rPr lang="en-US" baseline="-25000" dirty="0"/>
              <a:t>/species/pot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1E4C61-101C-4E4C-80BE-9F0D170D6511}"/>
              </a:ext>
            </a:extLst>
          </p:cNvPr>
          <p:cNvCxnSpPr>
            <a:cxnSpLocks/>
          </p:cNvCxnSpPr>
          <p:nvPr/>
        </p:nvCxnSpPr>
        <p:spPr>
          <a:xfrm flipV="1">
            <a:off x="5555707" y="5954459"/>
            <a:ext cx="8117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7FBF39-B22D-7444-AB47-A2F97AFFB2B1}"/>
              </a:ext>
            </a:extLst>
          </p:cNvPr>
          <p:cNvCxnSpPr>
            <a:cxnSpLocks/>
          </p:cNvCxnSpPr>
          <p:nvPr/>
        </p:nvCxnSpPr>
        <p:spPr>
          <a:xfrm flipV="1">
            <a:off x="6064572" y="3677275"/>
            <a:ext cx="8117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F73BFB5-0271-D745-8046-FB5E0C56AE7F}"/>
              </a:ext>
            </a:extLst>
          </p:cNvPr>
          <p:cNvSpPr txBox="1"/>
          <p:nvPr/>
        </p:nvSpPr>
        <p:spPr>
          <a:xfrm>
            <a:off x="7142205" y="3492609"/>
            <a:ext cx="321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RGRD = ln(Y</a:t>
            </a:r>
            <a:r>
              <a:rPr lang="en-US" baseline="-25000" dirty="0"/>
              <a:t>2</a:t>
            </a:r>
            <a:r>
              <a:rPr lang="en-US" dirty="0"/>
              <a:t>/y</a:t>
            </a:r>
            <a:r>
              <a:rPr lang="en-US" baseline="-25000" dirty="0"/>
              <a:t>2</a:t>
            </a:r>
            <a:r>
              <a:rPr lang="en-US" dirty="0"/>
              <a:t>)-ln(Y</a:t>
            </a:r>
            <a:r>
              <a:rPr lang="en-US" baseline="-25000" dirty="0"/>
              <a:t>1</a:t>
            </a:r>
            <a:r>
              <a:rPr lang="en-US" dirty="0"/>
              <a:t>/y</a:t>
            </a:r>
            <a:r>
              <a:rPr lang="en-US" baseline="-25000" dirty="0"/>
              <a:t>1</a:t>
            </a:r>
            <a:r>
              <a:rPr lang="en-US" dirty="0"/>
              <a:t>) = b</a:t>
            </a:r>
            <a:r>
              <a:rPr lang="en-US" baseline="-25000" dirty="0"/>
              <a:t>1</a:t>
            </a:r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+b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+b</a:t>
            </a:r>
            <a:r>
              <a:rPr lang="en-US" baseline="-25000" dirty="0"/>
              <a:t>priority</a:t>
            </a:r>
            <a:r>
              <a:rPr lang="en-US" dirty="0"/>
              <a:t>T+E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3396AB-4760-E046-9BED-A1EA7D23865E}"/>
              </a:ext>
            </a:extLst>
          </p:cNvPr>
          <p:cNvSpPr/>
          <p:nvPr/>
        </p:nvSpPr>
        <p:spPr>
          <a:xfrm>
            <a:off x="6786226" y="5075832"/>
            <a:ext cx="496504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</a:t>
            </a:r>
            <a:r>
              <a:rPr lang="en-US" baseline="-25000" dirty="0" err="1"/>
              <a:t>per</a:t>
            </a:r>
            <a:r>
              <a:rPr lang="en-US" baseline="-25000" dirty="0"/>
              <a:t> capita_sp1 </a:t>
            </a:r>
            <a:r>
              <a:rPr lang="en-US" dirty="0"/>
              <a:t>= b</a:t>
            </a:r>
            <a:r>
              <a:rPr lang="en-US" baseline="-25000" dirty="0"/>
              <a:t>inter</a:t>
            </a:r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+b</a:t>
            </a:r>
            <a:r>
              <a:rPr lang="en-US" baseline="-25000" dirty="0"/>
              <a:t>intra</a:t>
            </a:r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+b</a:t>
            </a:r>
            <a:r>
              <a:rPr lang="en-US" baseline="-25000" dirty="0"/>
              <a:t>priority</a:t>
            </a:r>
            <a:r>
              <a:rPr lang="en-US" dirty="0"/>
              <a:t>T+E</a:t>
            </a:r>
          </a:p>
          <a:p>
            <a:endParaRPr lang="en-US" dirty="0"/>
          </a:p>
          <a:p>
            <a:r>
              <a:rPr lang="en-US" dirty="0"/>
              <a:t>Competition </a:t>
            </a:r>
            <a:r>
              <a:rPr lang="en-US" dirty="0" err="1"/>
              <a:t>coef</a:t>
            </a:r>
            <a:r>
              <a:rPr lang="en-US" dirty="0"/>
              <a:t>= </a:t>
            </a:r>
            <a:r>
              <a:rPr lang="en-US" dirty="0" err="1"/>
              <a:t>b</a:t>
            </a:r>
            <a:r>
              <a:rPr lang="en-US" baseline="-25000" dirty="0" err="1"/>
              <a:t>inter</a:t>
            </a:r>
            <a:r>
              <a:rPr lang="en-US" dirty="0"/>
              <a:t>/</a:t>
            </a:r>
            <a:r>
              <a:rPr lang="en-US" dirty="0" err="1"/>
              <a:t>b</a:t>
            </a:r>
            <a:r>
              <a:rPr lang="en-US" baseline="-25000" dirty="0" err="1"/>
              <a:t>intra</a:t>
            </a:r>
            <a:r>
              <a:rPr lang="en-US" dirty="0"/>
              <a:t> vs. (</a:t>
            </a:r>
            <a:r>
              <a:rPr lang="en-US" dirty="0" err="1"/>
              <a:t>b</a:t>
            </a:r>
            <a:r>
              <a:rPr lang="en-US" baseline="-25000" dirty="0" err="1"/>
              <a:t>inter</a:t>
            </a:r>
            <a:r>
              <a:rPr lang="en-US" dirty="0" err="1"/>
              <a:t>+b</a:t>
            </a:r>
            <a:r>
              <a:rPr lang="en-US" baseline="-25000" dirty="0" err="1"/>
              <a:t>priority</a:t>
            </a:r>
            <a:r>
              <a:rPr lang="en-US" dirty="0"/>
              <a:t>)/</a:t>
            </a:r>
            <a:r>
              <a:rPr lang="en-US" dirty="0" err="1"/>
              <a:t>b</a:t>
            </a:r>
            <a:r>
              <a:rPr lang="en-US" baseline="-25000" dirty="0" err="1"/>
              <a:t>intra</a:t>
            </a:r>
            <a:r>
              <a:rPr lang="en-US" dirty="0"/>
              <a:t> 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5924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56CDFFF-A234-394C-A250-6206BA09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0" y="1140365"/>
            <a:ext cx="6420757" cy="428050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FDEB099-53A5-D341-B64C-D97753F1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46644"/>
            <a:ext cx="4706276" cy="4706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7AE14-0D54-334C-85E9-E007AEE27B81}"/>
              </a:ext>
            </a:extLst>
          </p:cNvPr>
          <p:cNvSpPr txBox="1"/>
          <p:nvPr/>
        </p:nvSpPr>
        <p:spPr>
          <a:xfrm>
            <a:off x="8187234" y="171298"/>
            <a:ext cx="321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RGRD = ln(Y</a:t>
            </a:r>
            <a:r>
              <a:rPr lang="en-US" baseline="-25000" dirty="0"/>
              <a:t>2</a:t>
            </a:r>
            <a:r>
              <a:rPr lang="en-US" dirty="0"/>
              <a:t>/y</a:t>
            </a:r>
            <a:r>
              <a:rPr lang="en-US" baseline="-25000" dirty="0"/>
              <a:t>2</a:t>
            </a:r>
            <a:r>
              <a:rPr lang="en-US" dirty="0"/>
              <a:t>)-ln(Y</a:t>
            </a:r>
            <a:r>
              <a:rPr lang="en-US" baseline="-25000" dirty="0"/>
              <a:t>1</a:t>
            </a:r>
            <a:r>
              <a:rPr lang="en-US" dirty="0"/>
              <a:t>/y</a:t>
            </a:r>
            <a:r>
              <a:rPr lang="en-US" baseline="-25000" dirty="0"/>
              <a:t>1</a:t>
            </a:r>
            <a:r>
              <a:rPr lang="en-US" dirty="0"/>
              <a:t>) = b</a:t>
            </a:r>
            <a:r>
              <a:rPr lang="en-US" baseline="-25000" dirty="0"/>
              <a:t>1</a:t>
            </a:r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+b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+b</a:t>
            </a:r>
            <a:r>
              <a:rPr lang="en-US" baseline="-25000" dirty="0"/>
              <a:t>3</a:t>
            </a:r>
            <a:r>
              <a:rPr lang="en-US" dirty="0"/>
              <a:t>T+E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15A8B-DD86-D247-97DF-1420FD09E407}"/>
              </a:ext>
            </a:extLst>
          </p:cNvPr>
          <p:cNvSpPr txBox="1"/>
          <p:nvPr/>
        </p:nvSpPr>
        <p:spPr>
          <a:xfrm>
            <a:off x="4296228" y="5192648"/>
            <a:ext cx="359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Complementary or redundant?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43851-05CB-8444-967E-A4DE0D967110}"/>
              </a:ext>
            </a:extLst>
          </p:cNvPr>
          <p:cNvSpPr txBox="1"/>
          <p:nvPr/>
        </p:nvSpPr>
        <p:spPr>
          <a:xfrm>
            <a:off x="7823120" y="5597327"/>
            <a:ext cx="2979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+/- can’t handle monocultures (less data)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“niche” metric</a:t>
            </a:r>
          </a:p>
          <a:p>
            <a:r>
              <a:rPr lang="en-US" sz="1200" dirty="0"/>
              <a:t>+ Experiment was designed based on it</a:t>
            </a:r>
          </a:p>
          <a:p>
            <a:r>
              <a:rPr lang="en-US" sz="1200" dirty="0"/>
              <a:t>+ Easier to see temporal vs non-temporal effects</a:t>
            </a:r>
          </a:p>
          <a:p>
            <a:r>
              <a:rPr lang="en-US" sz="1200" dirty="0"/>
              <a:t>+Raw data plots look better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82A19-8ECE-1C46-93C3-5A4793774902}"/>
              </a:ext>
            </a:extLst>
          </p:cNvPr>
          <p:cNvSpPr txBox="1"/>
          <p:nvPr/>
        </p:nvSpPr>
        <p:spPr>
          <a:xfrm>
            <a:off x="562329" y="5729919"/>
            <a:ext cx="40386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err="1"/>
              <a:t>B</a:t>
            </a:r>
            <a:r>
              <a:rPr lang="en-US" sz="1400" baseline="-25000" dirty="0" err="1"/>
              <a:t>per</a:t>
            </a:r>
            <a:r>
              <a:rPr lang="en-US" sz="1400" baseline="-25000" dirty="0"/>
              <a:t> capita </a:t>
            </a:r>
            <a:r>
              <a:rPr lang="en-US" sz="1400" dirty="0"/>
              <a:t>is a derived quantity</a:t>
            </a:r>
          </a:p>
          <a:p>
            <a:r>
              <a:rPr lang="en-US" sz="1400" dirty="0"/>
              <a:t>+- Closely related to an established framework</a:t>
            </a:r>
          </a:p>
          <a:p>
            <a:r>
              <a:rPr lang="en-US" sz="1400" dirty="0"/>
              <a:t>- Raw data plots look wonky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A4DD2C-E918-FD48-BBE8-EDBC16FFF8D0}"/>
              </a:ext>
            </a:extLst>
          </p:cNvPr>
          <p:cNvSpPr/>
          <p:nvPr/>
        </p:nvSpPr>
        <p:spPr>
          <a:xfrm>
            <a:off x="792009" y="238812"/>
            <a:ext cx="49650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</a:t>
            </a:r>
            <a:r>
              <a:rPr lang="en-US" baseline="-25000" dirty="0" err="1"/>
              <a:t>per</a:t>
            </a:r>
            <a:r>
              <a:rPr lang="en-US" baseline="-25000" dirty="0"/>
              <a:t> capita_sp1 </a:t>
            </a:r>
            <a:r>
              <a:rPr lang="en-US" dirty="0"/>
              <a:t>= b</a:t>
            </a:r>
            <a:r>
              <a:rPr lang="en-US" baseline="-25000" dirty="0"/>
              <a:t>inter</a:t>
            </a:r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+b</a:t>
            </a:r>
            <a:r>
              <a:rPr lang="en-US" baseline="-25000" dirty="0"/>
              <a:t>intra</a:t>
            </a:r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+b</a:t>
            </a:r>
            <a:r>
              <a:rPr lang="en-US" baseline="-25000" dirty="0"/>
              <a:t>priority</a:t>
            </a:r>
            <a:r>
              <a:rPr lang="en-US" dirty="0"/>
              <a:t>T+E</a:t>
            </a:r>
          </a:p>
          <a:p>
            <a:r>
              <a:rPr lang="en-US" dirty="0"/>
              <a:t>Competition </a:t>
            </a:r>
            <a:r>
              <a:rPr lang="en-US" dirty="0" err="1"/>
              <a:t>coef</a:t>
            </a:r>
            <a:r>
              <a:rPr lang="en-US" dirty="0"/>
              <a:t>= </a:t>
            </a:r>
            <a:r>
              <a:rPr lang="en-US" dirty="0" err="1"/>
              <a:t>b</a:t>
            </a:r>
            <a:r>
              <a:rPr lang="en-US" baseline="-25000" dirty="0" err="1"/>
              <a:t>inter</a:t>
            </a:r>
            <a:r>
              <a:rPr lang="en-US" dirty="0"/>
              <a:t>/</a:t>
            </a:r>
            <a:r>
              <a:rPr lang="en-US" dirty="0" err="1"/>
              <a:t>b</a:t>
            </a:r>
            <a:r>
              <a:rPr lang="en-US" baseline="-25000" dirty="0" err="1"/>
              <a:t>intra</a:t>
            </a:r>
            <a:r>
              <a:rPr lang="en-US" dirty="0"/>
              <a:t> vs. (</a:t>
            </a:r>
            <a:r>
              <a:rPr lang="en-US" dirty="0" err="1"/>
              <a:t>b</a:t>
            </a:r>
            <a:r>
              <a:rPr lang="en-US" baseline="-25000" dirty="0" err="1"/>
              <a:t>inter</a:t>
            </a:r>
            <a:r>
              <a:rPr lang="en-US" dirty="0" err="1"/>
              <a:t>+b</a:t>
            </a:r>
            <a:r>
              <a:rPr lang="en-US" baseline="-25000" dirty="0" err="1"/>
              <a:t>priority</a:t>
            </a:r>
            <a:r>
              <a:rPr lang="en-US" dirty="0"/>
              <a:t>)/</a:t>
            </a:r>
            <a:r>
              <a:rPr lang="en-US" dirty="0" err="1"/>
              <a:t>b</a:t>
            </a:r>
            <a:r>
              <a:rPr lang="en-US" baseline="-25000" dirty="0" err="1"/>
              <a:t>intra</a:t>
            </a:r>
            <a:r>
              <a:rPr lang="en-US" dirty="0"/>
              <a:t> 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1261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FD88C93-16E9-0A41-A8C6-511F53AC1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51" y="934442"/>
            <a:ext cx="4989116" cy="4989116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9887066-D0D1-284E-BE42-8189A8B28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8" y="866266"/>
            <a:ext cx="5416532" cy="54165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9F037-5D12-4640-8C7B-4569AD79E579}"/>
              </a:ext>
            </a:extLst>
          </p:cNvPr>
          <p:cNvSpPr/>
          <p:nvPr/>
        </p:nvSpPr>
        <p:spPr>
          <a:xfrm>
            <a:off x="235088" y="127601"/>
            <a:ext cx="49650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Raw Data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D2C2002-2625-164F-BD53-75F4CD1AB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919" y="934442"/>
            <a:ext cx="5538163" cy="5538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267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5644</TotalTime>
  <Words>779</Words>
  <Application>Microsoft Macintosh PowerPoint</Application>
  <PresentationFormat>Widescreen</PresentationFormat>
  <Paragraphs>139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DAC 2022: Phenological sensitivity as a mediator of plant interactions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 2022: Phenological sensitivity as a mediator of plant interactions</dc:title>
  <dc:creator>Buonaiuto, Daniel</dc:creator>
  <cp:lastModifiedBy>Buonaiuto, Daniel</cp:lastModifiedBy>
  <cp:revision>7</cp:revision>
  <dcterms:created xsi:type="dcterms:W3CDTF">2022-02-07T20:39:13Z</dcterms:created>
  <dcterms:modified xsi:type="dcterms:W3CDTF">2022-02-11T18:43:48Z</dcterms:modified>
</cp:coreProperties>
</file>